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308" r:id="rId23"/>
    <p:sldId id="309" r:id="rId24"/>
    <p:sldId id="277" r:id="rId25"/>
    <p:sldId id="278" r:id="rId26"/>
    <p:sldId id="315" r:id="rId27"/>
    <p:sldId id="310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11" r:id="rId52"/>
    <p:sldId id="312" r:id="rId53"/>
    <p:sldId id="313" r:id="rId54"/>
    <p:sldId id="314" r:id="rId55"/>
    <p:sldId id="304" r:id="rId56"/>
    <p:sldId id="306" r:id="rId57"/>
    <p:sldId id="307" r:id="rId58"/>
  </p:sldIdLst>
  <p:sldSz cx="9144000" cy="5143500" type="screen16x9"/>
  <p:notesSz cx="6858000" cy="9144000"/>
  <p:embeddedFontLst>
    <p:embeddedFont>
      <p:font typeface="Comic Sans MS" panose="030F0702030302020204" pitchFamily="66" charset="0"/>
      <p:regular r:id="rId60"/>
      <p:bold r:id="rId61"/>
      <p:italic r:id="rId62"/>
      <p:boldItalic r:id="rId63"/>
    </p:embeddedFont>
    <p:embeddedFont>
      <p:font typeface="Georgia" panose="02040502050405020303" pitchFamily="18" charset="0"/>
      <p:regular r:id="rId64"/>
      <p:bold r:id="rId65"/>
      <p:italic r:id="rId66"/>
      <p:boldItalic r:id="rId67"/>
    </p:embeddedFont>
    <p:embeddedFont>
      <p:font typeface="Droid Sans" panose="020B0604020202020204" charset="0"/>
      <p:regular r:id="rId68"/>
      <p:bold r:id="rId69"/>
    </p:embeddedFont>
    <p:embeddedFont>
      <p:font typeface="Calibri" panose="020F0502020204030204" pitchFamily="34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1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9297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755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46354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22111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639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16350260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856311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7749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3888740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812576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1669187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592118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Let me start this talk in a little peculiar way, namely with an anouncement. We are introducing today the new phone 8</a:t>
            </a:r>
          </a:p>
        </p:txBody>
      </p:sp>
    </p:spTree>
    <p:extLst>
      <p:ext uri="{BB962C8B-B14F-4D97-AF65-F5344CB8AC3E}">
        <p14:creationId xmlns:p14="http://schemas.microsoft.com/office/powerpoint/2010/main" val="32567339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4008690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1552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500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Online pdf</a:t>
            </a:r>
          </a:p>
        </p:txBody>
      </p:sp>
    </p:spTree>
    <p:extLst>
      <p:ext uri="{BB962C8B-B14F-4D97-AF65-F5344CB8AC3E}">
        <p14:creationId xmlns:p14="http://schemas.microsoft.com/office/powerpoint/2010/main" val="2202852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Show the game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Picture of me showing the game to my grandma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Family - developmental aspects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The question of interaction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You should never spend time on inventing the wheel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</a:rPr>
              <a:t>What should you show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100" dirty="0" smtClean="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GB" sz="1100" dirty="0" smtClean="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1341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5751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Online pdf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7382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6517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009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2230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3291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9483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Online pdf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4115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That even what we believe is unisensory is actually multisensory</a:t>
            </a:r>
          </a:p>
        </p:txBody>
      </p:sp>
    </p:spTree>
    <p:extLst>
      <p:ext uri="{BB962C8B-B14F-4D97-AF65-F5344CB8AC3E}">
        <p14:creationId xmlns:p14="http://schemas.microsoft.com/office/powerpoint/2010/main" val="26452320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Online pdf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1960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90016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60422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8838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9774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29270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hu-HU" dirty="0" err="1" smtClean="0"/>
              <a:t>Talk</a:t>
            </a:r>
            <a:r>
              <a:rPr lang="hu-HU" dirty="0" smtClean="0"/>
              <a:t> </a:t>
            </a:r>
            <a:r>
              <a:rPr lang="hu-HU" dirty="0" err="1" smtClean="0"/>
              <a:t>about</a:t>
            </a:r>
            <a:r>
              <a:rPr lang="hu-HU" dirty="0" smtClean="0"/>
              <a:t> </a:t>
            </a:r>
            <a:r>
              <a:rPr lang="hu-HU" dirty="0" err="1" smtClean="0"/>
              <a:t>Magic</a:t>
            </a:r>
            <a:r>
              <a:rPr lang="hu-HU" baseline="0" dirty="0" smtClean="0"/>
              <a:t> </a:t>
            </a:r>
            <a:r>
              <a:rPr lang="hu-HU" baseline="0" dirty="0" err="1" smtClean="0"/>
              <a:t>Leap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4831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https://www.google.hu/search?safe=off&amp;biw=1422&amp;bih=655&amp;tbm=isch&amp;sa=1&amp;q=phone+in+pocket&amp;oq=phone+in+pocket&amp;gs_l=psy-ab.3..0i19k1l3j0i7i30i19k1.3551.5000.0.5321.5.4.1.0.0.0.94.310.4.4.0....0...1.1.64.psy-ab..0.5.315.cbP1kyb1E3o</a:t>
            </a:r>
          </a:p>
        </p:txBody>
      </p:sp>
    </p:spTree>
    <p:extLst>
      <p:ext uri="{BB962C8B-B14F-4D97-AF65-F5344CB8AC3E}">
        <p14:creationId xmlns:p14="http://schemas.microsoft.com/office/powerpoint/2010/main" val="31224921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544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52394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In order to create a radically new and better interface we have to think outside the box, and sometimes even forget that there was ever any box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95971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39433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0004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60426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04671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Show the experiment</a:t>
            </a:r>
          </a:p>
        </p:txBody>
      </p:sp>
    </p:spTree>
    <p:extLst>
      <p:ext uri="{BB962C8B-B14F-4D97-AF65-F5344CB8AC3E}">
        <p14:creationId xmlns:p14="http://schemas.microsoft.com/office/powerpoint/2010/main" val="61409553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9130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414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I’ve always considered myself more of an applied scientist, interested in problems that would make people’s life easier, better and happier</a:t>
            </a:r>
          </a:p>
        </p:txBody>
      </p:sp>
    </p:spTree>
    <p:extLst>
      <p:ext uri="{BB962C8B-B14F-4D97-AF65-F5344CB8AC3E}">
        <p14:creationId xmlns:p14="http://schemas.microsoft.com/office/powerpoint/2010/main" val="886620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388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846335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800"/>
              <a:t>Needs to be cheaper</a:t>
            </a:r>
            <a:br>
              <a:rPr lang="en-GB" sz="1800"/>
            </a:br>
            <a:r>
              <a:rPr lang="en-GB" sz="1800"/>
              <a:t>Needs content</a:t>
            </a:r>
            <a:br>
              <a:rPr lang="en-GB" sz="1800"/>
            </a:br>
            <a:r>
              <a:rPr lang="en-GB" sz="1800"/>
              <a:t>Needs to be mobile - miniaturization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5g Speed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800"/>
              <a:t>Prepared society (security)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buNone/>
            </a:pPr>
            <a:r>
              <a:rPr lang="en-GB" sz="2400"/>
              <a:t>•</a:t>
            </a:r>
            <a:r>
              <a:rPr lang="en-GB" sz="2400">
                <a:latin typeface="Calibri"/>
                <a:ea typeface="Calibri"/>
                <a:cs typeface="Calibri"/>
                <a:sym typeface="Calibri"/>
              </a:rPr>
              <a:t>Consumers don’t really care about how difficult was the problem that you solved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476122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95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</a:rPr>
              <a:t>‹#›</a:t>
            </a:fld>
            <a:endParaRPr lang="en-GB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31700" y="2520675"/>
            <a:ext cx="91122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-GB" sz="2400" dirty="0"/>
              <a:t>@</a:t>
            </a:r>
            <a:r>
              <a:rPr lang="en-GB" sz="2400" dirty="0" err="1" smtClean="0"/>
              <a:t>torokagoston</a:t>
            </a:r>
            <a:r>
              <a:rPr lang="hu-HU" sz="2400" dirty="0"/>
              <a:t> </a:t>
            </a:r>
            <a:r>
              <a:rPr lang="hu-HU" sz="2400" dirty="0" smtClean="0"/>
              <a:t> </a:t>
            </a:r>
            <a:r>
              <a:rPr lang="en-GB" sz="2400" dirty="0" smtClean="0"/>
              <a:t>   </a:t>
            </a:r>
            <a:r>
              <a:rPr lang="en-GB" sz="2400" dirty="0"/>
              <a:t>agostontorok.github.io  </a:t>
            </a:r>
            <a:r>
              <a:rPr lang="hu-HU" sz="2400" dirty="0" smtClean="0"/>
              <a:t>   </a:t>
            </a:r>
            <a:r>
              <a:rPr lang="en-GB" sz="2400" dirty="0" smtClean="0"/>
              <a:t> </a:t>
            </a:r>
            <a:r>
              <a:rPr lang="en-GB" sz="2400" dirty="0"/>
              <a:t>@</a:t>
            </a:r>
            <a:r>
              <a:rPr lang="en-GB" sz="2400" dirty="0" err="1"/>
              <a:t>tony_does_science</a:t>
            </a:r>
            <a:r>
              <a:rPr lang="en-GB" sz="2400" dirty="0"/>
              <a:t/>
            </a:r>
            <a:br>
              <a:rPr lang="en-GB" sz="2400" dirty="0"/>
            </a:br>
            <a:endParaRPr lang="en-GB" sz="2400" dirty="0"/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8025" y="1629000"/>
            <a:ext cx="842975" cy="84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775" y="1654187"/>
            <a:ext cx="79260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4750" y="1654187"/>
            <a:ext cx="792600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the key to everything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the key to everything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5575" y="3165300"/>
            <a:ext cx="2045500" cy="166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/>
          <p:nvPr/>
        </p:nvSpPr>
        <p:spPr>
          <a:xfrm>
            <a:off x="2200275" y="507900"/>
            <a:ext cx="3893400" cy="2657400"/>
          </a:xfrm>
          <a:prstGeom prst="wedgeEllipseCallout">
            <a:avLst>
              <a:gd name="adj1" fmla="val 55446"/>
              <a:gd name="adj2" fmla="val 5807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>
                <a:latin typeface="Comic Sans MS"/>
                <a:ea typeface="Comic Sans MS"/>
                <a:cs typeface="Comic Sans MS"/>
                <a:sym typeface="Comic Sans MS"/>
              </a:rPr>
              <a:t>Of course not, deep learning is!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/>
              <a:t>VR is ..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sg. I should invest in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sg. I should invest in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425" y="2907500"/>
            <a:ext cx="2997200" cy="16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/>
          <p:nvPr/>
        </p:nvSpPr>
        <p:spPr>
          <a:xfrm>
            <a:off x="2200275" y="507900"/>
            <a:ext cx="3893400" cy="2657400"/>
          </a:xfrm>
          <a:prstGeom prst="wedgeEllipseCallout">
            <a:avLst>
              <a:gd name="adj1" fmla="val 55446"/>
              <a:gd name="adj2" fmla="val 5807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>
                <a:latin typeface="Comic Sans MS"/>
                <a:ea typeface="Comic Sans MS"/>
                <a:cs typeface="Comic Sans MS"/>
                <a:sym typeface="Comic Sans MS"/>
              </a:rPr>
              <a:t>So you’ve got a hot tip for me?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/>
              <a:t>VR is ..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the new interface.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ctrTitle"/>
          </p:nvPr>
        </p:nvSpPr>
        <p:spPr>
          <a:xfrm>
            <a:off x="311700" y="252425"/>
            <a:ext cx="8520600" cy="86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</a:rPr>
              <a:t>VR is</a:t>
            </a:r>
            <a:r>
              <a:rPr lang="en-GB" sz="2400"/>
              <a:t> the new interface.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subTitle" idx="1"/>
          </p:nvPr>
        </p:nvSpPr>
        <p:spPr>
          <a:xfrm>
            <a:off x="311700" y="1285875"/>
            <a:ext cx="8520600" cy="31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buNone/>
            </a:pPr>
            <a:endParaRPr sz="3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ctrTitle"/>
          </p:nvPr>
        </p:nvSpPr>
        <p:spPr>
          <a:xfrm>
            <a:off x="311700" y="252425"/>
            <a:ext cx="8520600" cy="86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</a:rPr>
              <a:t>VR is</a:t>
            </a:r>
            <a:r>
              <a:rPr lang="en-GB" sz="2400"/>
              <a:t> </a:t>
            </a:r>
            <a:r>
              <a:rPr lang="en-GB" sz="2400">
                <a:solidFill>
                  <a:schemeClr val="lt2"/>
                </a:solidFill>
              </a:rPr>
              <a:t>the new interface.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subTitle" idx="1"/>
          </p:nvPr>
        </p:nvSpPr>
        <p:spPr>
          <a:xfrm>
            <a:off x="311700" y="1285875"/>
            <a:ext cx="8520600" cy="31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-GB" sz="3600">
                <a:solidFill>
                  <a:schemeClr val="dk1"/>
                </a:solidFill>
              </a:rPr>
              <a:t>Intuitive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ctrTitle"/>
          </p:nvPr>
        </p:nvSpPr>
        <p:spPr>
          <a:xfrm>
            <a:off x="311700" y="252425"/>
            <a:ext cx="8520600" cy="86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 sz="2400">
                <a:solidFill>
                  <a:schemeClr val="lt2"/>
                </a:solidFill>
              </a:rPr>
              <a:t>VR is</a:t>
            </a:r>
            <a:r>
              <a:rPr lang="en-GB" sz="2400"/>
              <a:t> </a:t>
            </a:r>
            <a:r>
              <a:rPr lang="en-GB" sz="2400">
                <a:solidFill>
                  <a:schemeClr val="lt2"/>
                </a:solidFill>
              </a:rPr>
              <a:t>the new interface.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ubTitle" idx="1"/>
          </p:nvPr>
        </p:nvSpPr>
        <p:spPr>
          <a:xfrm>
            <a:off x="311700" y="1285875"/>
            <a:ext cx="8520600" cy="31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-GB" sz="3600"/>
              <a:t>Intuitive</a:t>
            </a:r>
          </a:p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-GB" sz="3600">
                <a:solidFill>
                  <a:srgbClr val="FFFFFF"/>
                </a:solidFill>
              </a:rPr>
              <a:t>Organic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hello.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ctrTitle"/>
          </p:nvPr>
        </p:nvSpPr>
        <p:spPr>
          <a:xfrm>
            <a:off x="311700" y="252425"/>
            <a:ext cx="8520600" cy="86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 sz="2400">
                <a:solidFill>
                  <a:schemeClr val="lt2"/>
                </a:solidFill>
              </a:rPr>
              <a:t>VR is</a:t>
            </a:r>
            <a:r>
              <a:rPr lang="en-GB" sz="2400"/>
              <a:t> </a:t>
            </a:r>
            <a:r>
              <a:rPr lang="en-GB" sz="2400">
                <a:solidFill>
                  <a:schemeClr val="lt2"/>
                </a:solidFill>
              </a:rPr>
              <a:t>the new interface.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subTitle" idx="1"/>
          </p:nvPr>
        </p:nvSpPr>
        <p:spPr>
          <a:xfrm>
            <a:off x="311700" y="1285875"/>
            <a:ext cx="8520600" cy="31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-GB" sz="3600"/>
              <a:t>Intuitive</a:t>
            </a:r>
          </a:p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-GB" sz="3600"/>
              <a:t>Organic</a:t>
            </a:r>
          </a:p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-GB" sz="3600">
                <a:solidFill>
                  <a:schemeClr val="dk1"/>
                </a:solidFill>
              </a:rPr>
              <a:t>Unconstrained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/>
        </p:nvSpPr>
        <p:spPr>
          <a:xfrm>
            <a:off x="0" y="0"/>
            <a:ext cx="9144000" cy="269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spcBef>
                <a:spcPts val="0"/>
              </a:spcBef>
              <a:buNone/>
            </a:pPr>
            <a:r>
              <a:rPr lang="en-GB" sz="6000" b="1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intuitive​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1011775" y="1463875"/>
            <a:ext cx="8520600" cy="3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in·tu·i·tive ​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1083200" y="2178825"/>
            <a:ext cx="5105700" cy="203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adjective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known or perceived by intuition :  directly apprehended 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readily learned or understood 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966775" y="1928725"/>
            <a:ext cx="5222100" cy="30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\in-ˈtü-ə-tiv, -ˈtyü-\​</a:t>
            </a:r>
            <a:b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lang="en-GB"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Look</a:t>
            </a:r>
            <a:r>
              <a:rPr lang="hu-HU" dirty="0" smtClean="0"/>
              <a:t> </a:t>
            </a:r>
            <a:r>
              <a:rPr lang="hu-HU" dirty="0" err="1" smtClean="0"/>
              <a:t>at</a:t>
            </a:r>
            <a:r>
              <a:rPr lang="hu-HU" dirty="0" smtClean="0"/>
              <a:t> </a:t>
            </a:r>
            <a:r>
              <a:rPr lang="hu-HU" dirty="0" err="1" smtClean="0"/>
              <a:t>oculus</a:t>
            </a:r>
            <a:endParaRPr lang="en-GB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8803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and </a:t>
            </a:r>
            <a:r>
              <a:rPr lang="hu-HU" dirty="0" err="1"/>
              <a:t>woman</a:t>
            </a:r>
            <a:endParaRPr lang="en-GB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867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Early adopters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>
              <a:spcBef>
                <a:spcPts val="0"/>
              </a:spcBef>
              <a:buNone/>
            </a:pPr>
            <a:endParaRPr lang="hu-HU" dirty="0" smtClean="0"/>
          </a:p>
          <a:p>
            <a:pPr marL="228600" lvl="0">
              <a:spcBef>
                <a:spcPts val="0"/>
              </a:spcBef>
              <a:buNone/>
            </a:pPr>
            <a:endParaRPr lang="hu-HU" dirty="0"/>
          </a:p>
          <a:p>
            <a:pPr marL="228600" lvl="0">
              <a:spcBef>
                <a:spcPts val="0"/>
              </a:spcBef>
              <a:buNone/>
            </a:pPr>
            <a:endParaRPr lang="hu-HU" dirty="0" smtClean="0"/>
          </a:p>
          <a:p>
            <a:pPr marL="228600" lvl="0">
              <a:spcBef>
                <a:spcPts val="0"/>
              </a:spcBef>
              <a:buNone/>
            </a:pPr>
            <a:endParaRPr lang="hu-HU" dirty="0"/>
          </a:p>
          <a:p>
            <a:pPr marL="228600" lvl="0">
              <a:spcBef>
                <a:spcPts val="0"/>
              </a:spcBef>
              <a:buNone/>
            </a:pPr>
            <a:endParaRPr lang="hu-HU" dirty="0" smtClean="0"/>
          </a:p>
          <a:p>
            <a:pPr marL="228600" lvl="0">
              <a:spcBef>
                <a:spcPts val="0"/>
              </a:spcBef>
              <a:buNone/>
            </a:pPr>
            <a:endParaRPr lang="hu-HU" dirty="0" smtClean="0"/>
          </a:p>
          <a:p>
            <a:pPr marL="228600" lvl="0">
              <a:spcBef>
                <a:spcPts val="0"/>
              </a:spcBef>
              <a:buNone/>
            </a:pPr>
            <a:r>
              <a:rPr lang="hu-HU" dirty="0" smtClean="0"/>
              <a:t>s</a:t>
            </a:r>
            <a:r>
              <a:rPr lang="en-GB" dirty="0" err="1" smtClean="0"/>
              <a:t>ource</a:t>
            </a:r>
            <a:r>
              <a:rPr lang="en-GB" dirty="0" smtClean="0"/>
              <a:t> </a:t>
            </a:r>
            <a:r>
              <a:rPr lang="en-GB" dirty="0" err="1"/>
              <a:t>admob</a:t>
            </a:r>
            <a:endParaRPr lang="en-GB" dirty="0"/>
          </a:p>
        </p:txBody>
      </p:sp>
      <p:pic>
        <p:nvPicPr>
          <p:cNvPr id="193" name="Shape 193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782" y="1766950"/>
            <a:ext cx="3537675" cy="218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7285" y="1766943"/>
            <a:ext cx="3537674" cy="2187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Grid cells adapt to environment size in humans</a:t>
            </a:r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397335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724" y="1420887"/>
            <a:ext cx="3939824" cy="291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and </a:t>
            </a:r>
            <a:r>
              <a:rPr lang="hu-HU" dirty="0" err="1"/>
              <a:t>woman</a:t>
            </a:r>
            <a:endParaRPr lang="en-GB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7317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show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other</a:t>
            </a:r>
            <a:r>
              <a:rPr lang="hu-HU" dirty="0" smtClean="0"/>
              <a:t> </a:t>
            </a:r>
            <a:r>
              <a:rPr lang="hu-HU" dirty="0" err="1" smtClean="0"/>
              <a:t>players</a:t>
            </a:r>
            <a:endParaRPr lang="en-GB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196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800" dirty="0">
              <a:solidFill>
                <a:schemeClr val="dk1"/>
              </a:solidFill>
            </a:endParaRPr>
          </a:p>
        </p:txBody>
      </p:sp>
      <p:pic>
        <p:nvPicPr>
          <p:cNvPr id="1026" name="Picture 2" descr="1.jpg (852×480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" y="93908"/>
            <a:ext cx="8963025" cy="504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ctrTitle"/>
          </p:nvPr>
        </p:nvSpPr>
        <p:spPr>
          <a:xfrm>
            <a:off x="268858" y="1687550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“...think about lifting your </a:t>
            </a:r>
            <a:r>
              <a:rPr lang="en-GB">
                <a:solidFill>
                  <a:srgbClr val="CC4125"/>
                </a:solidFill>
              </a:rPr>
              <a:t>right arm</a:t>
            </a:r>
            <a:r>
              <a:rPr lang="en-GB">
                <a:solidFill>
                  <a:schemeClr val="lt2"/>
                </a:solidFill>
              </a:rPr>
              <a:t> if you want to </a:t>
            </a:r>
            <a:r>
              <a:rPr lang="en-GB">
                <a:solidFill>
                  <a:srgbClr val="3C78D8"/>
                </a:solidFill>
              </a:rPr>
              <a:t>move forward</a:t>
            </a:r>
            <a:r>
              <a:rPr lang="en-GB">
                <a:solidFill>
                  <a:schemeClr val="lt2"/>
                </a:solidFill>
              </a:rPr>
              <a:t>…”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30"/>
            <a:ext cx="9144001" cy="513584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>
            <a:spLocks noGrp="1"/>
          </p:cNvSpPr>
          <p:nvPr>
            <p:ph type="ctrTitle"/>
          </p:nvPr>
        </p:nvSpPr>
        <p:spPr>
          <a:xfrm>
            <a:off x="311704" y="744575"/>
            <a:ext cx="35670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Phone 8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ubTitle" idx="1"/>
          </p:nvPr>
        </p:nvSpPr>
        <p:spPr>
          <a:xfrm>
            <a:off x="5680675" y="1601025"/>
            <a:ext cx="3151500" cy="165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Better camera</a:t>
            </a:r>
          </a:p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Better features</a:t>
            </a:r>
          </a:p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Longer battery life</a:t>
            </a:r>
          </a:p>
          <a:p>
            <a:pPr marL="457200" lvl="0" indent="-381000" algn="l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Larger screen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Zander et al. PNAS 2016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743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 r="38118"/>
          <a:stretch/>
        </p:blipFill>
        <p:spPr>
          <a:xfrm>
            <a:off x="5181450" y="1224337"/>
            <a:ext cx="3498176" cy="327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03800"/>
            <a:ext cx="4626850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/>
          <p:nvPr/>
        </p:nvSpPr>
        <p:spPr>
          <a:xfrm>
            <a:off x="557225" y="3784028"/>
            <a:ext cx="2050250" cy="609352"/>
          </a:xfrm>
          <a:custGeom>
            <a:avLst/>
            <a:gdLst/>
            <a:ahLst/>
            <a:cxnLst/>
            <a:rect l="0" t="0" r="0" b="0"/>
            <a:pathLst>
              <a:path w="82010" h="19090" extrusionOk="0">
                <a:moveTo>
                  <a:pt x="4001" y="19090"/>
                </a:moveTo>
                <a:cubicBezTo>
                  <a:pt x="912" y="13945"/>
                  <a:pt x="-1366" y="3770"/>
                  <a:pt x="4001" y="1088"/>
                </a:cubicBezTo>
                <a:cubicBezTo>
                  <a:pt x="8091" y="-956"/>
                  <a:pt x="13151" y="533"/>
                  <a:pt x="17717" y="802"/>
                </a:cubicBezTo>
                <a:cubicBezTo>
                  <a:pt x="28381" y="1429"/>
                  <a:pt x="39064" y="3278"/>
                  <a:pt x="49721" y="2517"/>
                </a:cubicBezTo>
                <a:cubicBezTo>
                  <a:pt x="60623" y="1737"/>
                  <a:pt x="82010" y="-2698"/>
                  <a:pt x="82010" y="8232"/>
                </a:cubicBezTo>
                <a:cubicBezTo>
                  <a:pt x="82010" y="18653"/>
                  <a:pt x="62713" y="17947"/>
                  <a:pt x="52292" y="17947"/>
                </a:cubicBezTo>
                <a:cubicBezTo>
                  <a:pt x="34823" y="17947"/>
                  <a:pt x="17128" y="17946"/>
                  <a:pt x="0" y="14518"/>
                </a:cubicBezTo>
              </a:path>
            </a:pathLst>
          </a:custGeom>
          <a:noFill/>
          <a:ln w="76200" cap="flat" cmpd="sng">
            <a:solidFill>
              <a:srgbClr val="CC4125"/>
            </a:solidFill>
            <a:prstDash val="solid"/>
            <a:round/>
            <a:headEnd type="none" w="lg" len="lg"/>
            <a:tailEnd type="none" w="lg" len="lg"/>
          </a:ln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focus on finding the wheel</a:t>
            </a:r>
          </a:p>
        </p:txBody>
      </p:sp>
      <p:sp>
        <p:nvSpPr>
          <p:cNvPr id="227" name="Shape 2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instead of reinventing it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/>
        </p:nvSpPr>
        <p:spPr>
          <a:xfrm>
            <a:off x="0" y="0"/>
            <a:ext cx="9144000" cy="269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spcBef>
                <a:spcPts val="0"/>
              </a:spcBef>
              <a:buNone/>
            </a:pPr>
            <a:r>
              <a:rPr lang="en-GB" sz="6000" b="1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organic​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1011775" y="1513900"/>
            <a:ext cx="8520600" cy="3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or·gan·ic ​</a:t>
            </a:r>
          </a:p>
        </p:txBody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1083200" y="2331225"/>
            <a:ext cx="5105700" cy="203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adjective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relating to, or arising in a bodily organ 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relating to, or derived from living organisms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forming an integral element of a whole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1007000" y="2024325"/>
            <a:ext cx="5222100" cy="30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\ȯr-ˈga-nik\​</a:t>
            </a:r>
            <a:b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lang="en-GB"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close your eyes, please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52" name="Shape 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225" y="1448237"/>
            <a:ext cx="7067550" cy="21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so much ...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4" name="Shape 26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400" y="814375"/>
            <a:ext cx="711517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16675"/>
            <a:ext cx="3917424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974" y="116675"/>
            <a:ext cx="43072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750" y="958875"/>
            <a:ext cx="5524500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30"/>
            <a:ext cx="9144001" cy="51358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ctrTitle"/>
          </p:nvPr>
        </p:nvSpPr>
        <p:spPr>
          <a:xfrm>
            <a:off x="311704" y="744575"/>
            <a:ext cx="35670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Phone 8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subTitle" idx="1"/>
          </p:nvPr>
        </p:nvSpPr>
        <p:spPr>
          <a:xfrm>
            <a:off x="5680675" y="1601025"/>
            <a:ext cx="3151500" cy="165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Better camera</a:t>
            </a:r>
          </a:p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Better features</a:t>
            </a:r>
          </a:p>
          <a:p>
            <a:pPr marL="457200" lvl="0" indent="-381000" algn="l" rtl="0">
              <a:spcBef>
                <a:spcPts val="0"/>
              </a:spcBef>
              <a:buSzPct val="100000"/>
              <a:buFont typeface="Droid Sans"/>
              <a:buChar char="-"/>
            </a:pPr>
            <a:r>
              <a:rPr lang="en-GB" sz="2400">
                <a:latin typeface="Droid Sans"/>
                <a:ea typeface="Droid Sans"/>
                <a:cs typeface="Droid Sans"/>
                <a:sym typeface="Droid Sans"/>
              </a:rPr>
              <a:t>Longer battery life</a:t>
            </a:r>
          </a:p>
          <a:p>
            <a:pPr marL="457200" lvl="0" indent="-419100" algn="l" rtl="0">
              <a:spcBef>
                <a:spcPts val="0"/>
              </a:spcBef>
              <a:buClr>
                <a:schemeClr val="dk1"/>
              </a:buClr>
              <a:buSzPct val="100000"/>
              <a:buFont typeface="Droid Sans"/>
              <a:buChar char="-"/>
            </a:pPr>
            <a:r>
              <a:rPr lang="en-GB"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rPr>
              <a:t>Larger screen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83" name="Shape 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912" y="276225"/>
            <a:ext cx="5578175" cy="479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9" name="Shape 28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2156350"/>
            <a:ext cx="6705600" cy="1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going fully virtual?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Shape 308"/>
          <p:cNvPicPr preferRelativeResize="0"/>
          <p:nvPr/>
        </p:nvPicPr>
        <p:blipFill rotWithShape="1">
          <a:blip r:embed="rId3">
            <a:alphaModFix/>
          </a:blip>
          <a:srcRect l="5624" t="15483"/>
          <a:stretch/>
        </p:blipFill>
        <p:spPr>
          <a:xfrm>
            <a:off x="700100" y="0"/>
            <a:ext cx="76581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 rotWithShape="1">
          <a:blip r:embed="rId4">
            <a:alphaModFix/>
          </a:blip>
          <a:srcRect t="11111"/>
          <a:stretch/>
        </p:blipFill>
        <p:spPr>
          <a:xfrm rot="-5400000">
            <a:off x="2147750" y="2794474"/>
            <a:ext cx="1690949" cy="26717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Shape 310"/>
          <p:cNvCxnSpPr/>
          <p:nvPr/>
        </p:nvCxnSpPr>
        <p:spPr>
          <a:xfrm rot="10800000" flipH="1">
            <a:off x="1671650" y="2193000"/>
            <a:ext cx="2828700" cy="1121700"/>
          </a:xfrm>
          <a:prstGeom prst="straightConnector1">
            <a:avLst/>
          </a:prstGeom>
          <a:noFill/>
          <a:ln w="38100" cap="flat" cmpd="sng">
            <a:solidFill>
              <a:srgbClr val="F3F3F3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11" name="Shape 311"/>
          <p:cNvCxnSpPr/>
          <p:nvPr/>
        </p:nvCxnSpPr>
        <p:spPr>
          <a:xfrm rot="10800000" flipH="1">
            <a:off x="4329125" y="2564725"/>
            <a:ext cx="728700" cy="2385900"/>
          </a:xfrm>
          <a:prstGeom prst="straightConnector1">
            <a:avLst/>
          </a:prstGeom>
          <a:noFill/>
          <a:ln w="38100" cap="flat" cmpd="sng">
            <a:solidFill>
              <a:srgbClr val="F3F3F3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more than meets the eyes</a:t>
            </a:r>
          </a:p>
        </p:txBody>
      </p:sp>
      <p:sp>
        <p:nvSpPr>
          <p:cNvPr id="317" name="Shape 3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0" y="0"/>
            <a:ext cx="9144000" cy="269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spcBef>
                <a:spcPts val="0"/>
              </a:spcBef>
              <a:buNone/>
            </a:pPr>
            <a:r>
              <a:rPr lang="en-GB" sz="6000" b="1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unconstrained​</a:t>
            </a:r>
          </a:p>
        </p:txBody>
      </p:sp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1011775" y="1513900"/>
            <a:ext cx="8520600" cy="3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un·con·strained ​</a:t>
            </a:r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1083200" y="2331225"/>
            <a:ext cx="5105700" cy="2032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adjective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 held back or constrained 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eorgia"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 restricted or limited</a:t>
            </a:r>
          </a:p>
        </p:txBody>
      </p:sp>
      <p:sp>
        <p:nvSpPr>
          <p:cNvPr id="325" name="Shape 325"/>
          <p:cNvSpPr txBox="1"/>
          <p:nvPr/>
        </p:nvSpPr>
        <p:spPr>
          <a:xfrm>
            <a:off x="1007000" y="2024325"/>
            <a:ext cx="5222100" cy="30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\ˌən-kən-ˈstrānd\</a:t>
            </a:r>
            <a:br>
              <a:rPr lang="en-GB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lang="en-GB"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32" name="Shape 3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840" y="1077962"/>
            <a:ext cx="4608323" cy="356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old habits die hard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49" name="Shape 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612" y="195262"/>
            <a:ext cx="3152775" cy="47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4800" dirty="0"/>
              <a:t>The neuroscience </a:t>
            </a:r>
            <a:r>
              <a:rPr lang="hu-HU" sz="4800" dirty="0" smtClean="0"/>
              <a:t/>
            </a:r>
            <a:br>
              <a:rPr lang="hu-HU" sz="4800" dirty="0" smtClean="0"/>
            </a:br>
            <a:r>
              <a:rPr lang="en-GB" sz="4800" dirty="0" smtClean="0"/>
              <a:t>of</a:t>
            </a:r>
            <a:r>
              <a:rPr lang="hu-HU" sz="4800" dirty="0" smtClean="0"/>
              <a:t> </a:t>
            </a:r>
            <a:r>
              <a:rPr lang="en-GB" sz="4800" dirty="0" smtClean="0"/>
              <a:t>virtual </a:t>
            </a:r>
            <a:r>
              <a:rPr lang="en-GB" sz="4800" dirty="0"/>
              <a:t>reality​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5" name="Shape 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01349"/>
            <a:ext cx="7722500" cy="418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Shape 3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7675" y="83875"/>
            <a:ext cx="1332475" cy="13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Start </a:t>
            </a:r>
            <a:r>
              <a:rPr lang="hu-HU" dirty="0" err="1" smtClean="0"/>
              <a:t>in</a:t>
            </a:r>
            <a:r>
              <a:rPr lang="hu-HU" dirty="0" smtClean="0"/>
              <a:t> </a:t>
            </a:r>
            <a:r>
              <a:rPr lang="hu-HU" dirty="0" err="1" smtClean="0"/>
              <a:t>south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6401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Turn</a:t>
            </a:r>
            <a:r>
              <a:rPr lang="hu-HU" dirty="0" smtClean="0"/>
              <a:t> </a:t>
            </a:r>
            <a:r>
              <a:rPr lang="hu-HU" dirty="0" err="1" smtClean="0"/>
              <a:t>left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90137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Teleport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North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8904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Turn</a:t>
            </a:r>
            <a:r>
              <a:rPr lang="hu-HU" dirty="0" smtClean="0"/>
              <a:t> right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56023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68" name="Shape 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6825" y="303225"/>
            <a:ext cx="4250325" cy="470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conclusions.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-GB"/>
              <a:t>VR is ..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a tech challenge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>
                <a:solidFill>
                  <a:schemeClr val="lt2"/>
                </a:solidFill>
              </a:rPr>
              <a:t>VR is</a:t>
            </a:r>
            <a:r>
              <a:rPr lang="en-GB"/>
              <a:t> a tech challenge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2125" y="3086100"/>
            <a:ext cx="3044200" cy="190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/>
          <p:nvPr/>
        </p:nvSpPr>
        <p:spPr>
          <a:xfrm>
            <a:off x="2450300" y="850800"/>
            <a:ext cx="4207800" cy="2657400"/>
          </a:xfrm>
          <a:prstGeom prst="wedgeEllipseCallout">
            <a:avLst>
              <a:gd name="adj1" fmla="val 55446"/>
              <a:gd name="adj2" fmla="val 5807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3600">
                <a:latin typeface="Comic Sans MS"/>
                <a:ea typeface="Comic Sans MS"/>
                <a:cs typeface="Comic Sans MS"/>
                <a:sym typeface="Comic Sans MS"/>
              </a:rPr>
              <a:t>Just let me play Angry Birds on my Oculus!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GB"/>
              <a:t>VR is ..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502</Words>
  <Application>Microsoft Office PowerPoint</Application>
  <PresentationFormat>Diavetítés a képernyőre (16:9 oldalarány)</PresentationFormat>
  <Paragraphs>145</Paragraphs>
  <Slides>57</Slides>
  <Notes>49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57</vt:i4>
      </vt:variant>
    </vt:vector>
  </HeadingPairs>
  <TitlesOfParts>
    <vt:vector size="63" baseType="lpstr">
      <vt:lpstr>Comic Sans MS</vt:lpstr>
      <vt:lpstr>Georgia</vt:lpstr>
      <vt:lpstr>Arial</vt:lpstr>
      <vt:lpstr>Droid Sans</vt:lpstr>
      <vt:lpstr>Calibri</vt:lpstr>
      <vt:lpstr>Simple Dark</vt:lpstr>
      <vt:lpstr>PowerPoint bemutató</vt:lpstr>
      <vt:lpstr>hello.</vt:lpstr>
      <vt:lpstr>Phone 8</vt:lpstr>
      <vt:lpstr>Phone 8</vt:lpstr>
      <vt:lpstr>The neuroscience  of virtual reality​</vt:lpstr>
      <vt:lpstr>VR is ..</vt:lpstr>
      <vt:lpstr>VR is a tech challenge</vt:lpstr>
      <vt:lpstr>VR is a tech challenge</vt:lpstr>
      <vt:lpstr>VR is ..</vt:lpstr>
      <vt:lpstr>VR is the key to everything</vt:lpstr>
      <vt:lpstr>VR is the key to everything</vt:lpstr>
      <vt:lpstr>VR is ..</vt:lpstr>
      <vt:lpstr>VR is sg. I should invest in</vt:lpstr>
      <vt:lpstr>VR is sg. I should invest in</vt:lpstr>
      <vt:lpstr>VR is ..</vt:lpstr>
      <vt:lpstr>VR is the new interface.</vt:lpstr>
      <vt:lpstr>VR is the new interface.</vt:lpstr>
      <vt:lpstr>VR is the new interface.</vt:lpstr>
      <vt:lpstr>VR is the new interface.</vt:lpstr>
      <vt:lpstr>VR is the new interface.</vt:lpstr>
      <vt:lpstr>in·tu·i·tive ​</vt:lpstr>
      <vt:lpstr>Look at oculus</vt:lpstr>
      <vt:lpstr>and woman</vt:lpstr>
      <vt:lpstr>Early adopters</vt:lpstr>
      <vt:lpstr>Grid cells adapt to environment size in humans</vt:lpstr>
      <vt:lpstr>and woman</vt:lpstr>
      <vt:lpstr>show the other players</vt:lpstr>
      <vt:lpstr>PowerPoint bemutató</vt:lpstr>
      <vt:lpstr>“...think about lifting your right arm if you want to move forward…”</vt:lpstr>
      <vt:lpstr>Zander et al. PNAS 2016</vt:lpstr>
      <vt:lpstr>focus on finding the wheel</vt:lpstr>
      <vt:lpstr>or·gan·ic ​</vt:lpstr>
      <vt:lpstr>close your eyes, please</vt:lpstr>
      <vt:lpstr>PowerPoint bemutató</vt:lpstr>
      <vt:lpstr>PowerPoint bemutató</vt:lpstr>
      <vt:lpstr>so much ...</vt:lpstr>
      <vt:lpstr>PowerPoint bemutató</vt:lpstr>
      <vt:lpstr>PowerPoint bemutató</vt:lpstr>
      <vt:lpstr>PowerPoint bemutató</vt:lpstr>
      <vt:lpstr>PowerPoint bemutató</vt:lpstr>
      <vt:lpstr>PowerPoint bemutató</vt:lpstr>
      <vt:lpstr>going fully virtual?</vt:lpstr>
      <vt:lpstr>PowerPoint bemutató</vt:lpstr>
      <vt:lpstr>more than meets the eyes</vt:lpstr>
      <vt:lpstr>un·con·strained ​</vt:lpstr>
      <vt:lpstr>PowerPoint bemutató</vt:lpstr>
      <vt:lpstr>PowerPoint bemutató</vt:lpstr>
      <vt:lpstr>old habits die hard</vt:lpstr>
      <vt:lpstr>PowerPoint bemutató</vt:lpstr>
      <vt:lpstr>PowerPoint bemutató</vt:lpstr>
      <vt:lpstr>Start in south</vt:lpstr>
      <vt:lpstr>Turn left</vt:lpstr>
      <vt:lpstr>Teleport to North</vt:lpstr>
      <vt:lpstr>Turn right</vt:lpstr>
      <vt:lpstr>PowerPoint bemutató</vt:lpstr>
      <vt:lpstr>conclusions.</vt:lpstr>
      <vt:lpstr>PowerPoint bemutató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Török Ágoston</dc:creator>
  <cp:lastModifiedBy>Agoston Torok</cp:lastModifiedBy>
  <cp:revision>5</cp:revision>
  <dcterms:modified xsi:type="dcterms:W3CDTF">2017-08-29T21:26:01Z</dcterms:modified>
</cp:coreProperties>
</file>